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Lst>
  <p:sldSz cx="18288000" cy="10287000"/>
  <p:notesSz cx="6858000" cy="9144000"/>
  <p:embeddedFontLst>
    <p:embeddedFont>
      <p:font typeface="Celandine" panose="020B0604020202020204" charset="0"/>
      <p:regular r:id="rId8"/>
    </p:embeddedFont>
    <p:embeddedFont>
      <p:font typeface="DM Sans" pitchFamily="2" charset="0"/>
      <p:regular r:id="rId9"/>
    </p:embeddedFont>
    <p:embeddedFont>
      <p:font typeface="DM Sans Bold" charset="0"/>
      <p:regular r:id="rId10"/>
    </p:embeddedFont>
    <p:embeddedFont>
      <p:font typeface="DM Sans Italics" panose="020B0604020202020204" charset="0"/>
      <p:regular r:id="rId11"/>
    </p:embeddedFont>
    <p:embeddedFont>
      <p:font typeface="Now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56AEFF"/>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a:grpSpLocks noChangeAspect="1"/>
          </p:cNvGrpSpPr>
          <p:nvPr/>
        </p:nvGrpSpPr>
        <p:grpSpPr>
          <a:xfrm>
            <a:off x="10380940" y="649592"/>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txBody>
            <a:bodyPr/>
            <a:lstStyle/>
            <a:p>
              <a:endParaRPr lang="en-US"/>
            </a:p>
          </p:txBody>
        </p:sp>
      </p:gr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0" y="0"/>
            <a:ext cx="2352575" cy="2352575"/>
          </a:xfrm>
          <a:custGeom>
            <a:avLst/>
            <a:gdLst/>
            <a:ahLst/>
            <a:cxnLst/>
            <a:rect l="l" t="t" r="r" b="b"/>
            <a:pathLst>
              <a:path w="2352575" h="2352575">
                <a:moveTo>
                  <a:pt x="0" y="0"/>
                </a:moveTo>
                <a:lnTo>
                  <a:pt x="2352575" y="0"/>
                </a:lnTo>
                <a:lnTo>
                  <a:pt x="2352575" y="2352575"/>
                </a:lnTo>
                <a:lnTo>
                  <a:pt x="0" y="2352575"/>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573748" y="7036704"/>
            <a:ext cx="7913921" cy="462835"/>
          </a:xfrm>
          <a:prstGeom prst="rect">
            <a:avLst/>
          </a:prstGeom>
        </p:spPr>
        <p:txBody>
          <a:bodyPr lIns="0" tIns="0" rIns="0" bIns="0" rtlCol="0" anchor="t">
            <a:spAutoFit/>
          </a:bodyPr>
          <a:lstStyle/>
          <a:p>
            <a:pPr marL="0" lvl="0" indent="0" algn="l">
              <a:lnSpc>
                <a:spcPts val="3727"/>
              </a:lnSpc>
              <a:spcBef>
                <a:spcPct val="0"/>
              </a:spcBef>
            </a:pPr>
            <a:r>
              <a:rPr lang="en-US" sz="3030">
                <a:solidFill>
                  <a:srgbClr val="56AEFF"/>
                </a:solidFill>
                <a:latin typeface="DM Sans Italics"/>
              </a:rPr>
              <a:t>Presented by: Lalelani Eddie Nene</a:t>
            </a:r>
          </a:p>
        </p:txBody>
      </p:sp>
      <p:sp>
        <p:nvSpPr>
          <p:cNvPr id="11" name="TextBox 11"/>
          <p:cNvSpPr txBox="1"/>
          <p:nvPr/>
        </p:nvSpPr>
        <p:spPr>
          <a:xfrm>
            <a:off x="1573748" y="2712991"/>
            <a:ext cx="10959085" cy="2028825"/>
          </a:xfrm>
          <a:prstGeom prst="rect">
            <a:avLst/>
          </a:prstGeom>
        </p:spPr>
        <p:txBody>
          <a:bodyPr lIns="0" tIns="0" rIns="0" bIns="0" rtlCol="0" anchor="t">
            <a:spAutoFit/>
          </a:bodyPr>
          <a:lstStyle/>
          <a:p>
            <a:pPr algn="l">
              <a:lnSpc>
                <a:spcPts val="7929"/>
              </a:lnSpc>
            </a:pPr>
            <a:r>
              <a:rPr lang="en-US" sz="6607">
                <a:solidFill>
                  <a:srgbClr val="FFFBFB"/>
                </a:solidFill>
                <a:latin typeface="Now Bold"/>
              </a:rPr>
              <a:t>RECOMMENDATION SYSEM</a:t>
            </a:r>
          </a:p>
        </p:txBody>
      </p:sp>
      <p:sp>
        <p:nvSpPr>
          <p:cNvPr id="12" name="TextBox 12"/>
          <p:cNvSpPr txBox="1"/>
          <p:nvPr/>
        </p:nvSpPr>
        <p:spPr>
          <a:xfrm>
            <a:off x="1573748" y="5327661"/>
            <a:ext cx="9659937" cy="1733966"/>
          </a:xfrm>
          <a:prstGeom prst="rect">
            <a:avLst/>
          </a:prstGeom>
        </p:spPr>
        <p:txBody>
          <a:bodyPr lIns="0" tIns="0" rIns="0" bIns="0" rtlCol="0" anchor="t">
            <a:spAutoFit/>
          </a:bodyPr>
          <a:lstStyle/>
          <a:p>
            <a:pPr algn="l">
              <a:lnSpc>
                <a:spcPts val="13568"/>
              </a:lnSpc>
            </a:pPr>
            <a:r>
              <a:rPr lang="en-US" sz="11306">
                <a:solidFill>
                  <a:srgbClr val="56AEFF"/>
                </a:solidFill>
                <a:latin typeface="Now Bold"/>
              </a:rPr>
              <a:t>DATAQUEST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EB8BD"/>
            </a:solidFill>
            <a:ln w="9525" cap="sq">
              <a:solidFill>
                <a:srgbClr val="FFFFFF"/>
              </a:solidFill>
              <a:prstDash val="solid"/>
              <a:miter/>
            </a:ln>
          </p:spPr>
          <p:txBody>
            <a:bodyPr/>
            <a:lstStyle/>
            <a:p>
              <a:endParaRPr lang="en-US"/>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EB8BD"/>
            </a:solidFill>
            <a:ln w="9525" cap="sq">
              <a:solidFill>
                <a:srgbClr val="FFFFFF"/>
              </a:solidFill>
              <a:prstDash val="solid"/>
              <a:miter/>
            </a:ln>
          </p:spPr>
          <p:txBody>
            <a:bodyPr/>
            <a:lstStyle/>
            <a:p>
              <a:endParaRPr lang="en-US"/>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2986667"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0EB8BD"/>
            </a:solidFill>
            <a:ln w="9525" cap="sq">
              <a:solidFill>
                <a:srgbClr val="FFFFFF"/>
              </a:solidFill>
              <a:prstDash val="solid"/>
              <a:miter/>
            </a:ln>
          </p:spPr>
          <p:txBody>
            <a:bodyPr/>
            <a:lstStyle/>
            <a:p>
              <a:endParaRPr lang="en-US"/>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a:off x="5844564"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0EB8BD"/>
            </a:solidFill>
            <a:ln w="9525" cap="sq">
              <a:solidFill>
                <a:srgbClr val="FFFFFF"/>
              </a:solidFill>
              <a:prstDash val="solid"/>
              <a:miter/>
            </a:ln>
          </p:spPr>
          <p:txBody>
            <a:bodyPr/>
            <a:lstStyle/>
            <a:p>
              <a:endParaRPr lang="en-US"/>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8" name="Group 18"/>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20" name="Group 20"/>
          <p:cNvGrpSpPr/>
          <p:nvPr/>
        </p:nvGrpSpPr>
        <p:grpSpPr>
          <a:xfrm>
            <a:off x="10148313"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en-US"/>
            </a:p>
          </p:txBody>
        </p:sp>
      </p:grpSp>
      <p:grpSp>
        <p:nvGrpSpPr>
          <p:cNvPr id="22" name="Group 22"/>
          <p:cNvGrpSpPr/>
          <p:nvPr/>
        </p:nvGrpSpPr>
        <p:grpSpPr>
          <a:xfrm>
            <a:off x="8705275"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EB8BD"/>
            </a:solidFill>
            <a:ln w="9525" cap="sq">
              <a:solidFill>
                <a:srgbClr val="FFFFFF"/>
              </a:solidFill>
              <a:prstDash val="solid"/>
              <a:miter/>
            </a:ln>
          </p:spPr>
          <p:txBody>
            <a:bodyPr/>
            <a:lstStyle/>
            <a:p>
              <a:endParaRPr lang="en-US"/>
            </a:p>
          </p:txBody>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6" name="Group 26"/>
          <p:cNvGrpSpPr/>
          <p:nvPr/>
        </p:nvGrpSpPr>
        <p:grpSpPr>
          <a:xfrm>
            <a:off x="8705275"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0EB8BD"/>
            </a:solidFill>
            <a:ln w="9525" cap="sq">
              <a:solidFill>
                <a:srgbClr val="FFFFFF"/>
              </a:solidFill>
              <a:prstDash val="solid"/>
              <a:miter/>
            </a:ln>
          </p:spPr>
          <p:txBody>
            <a:bodyPr/>
            <a:lstStyle/>
            <a:p>
              <a:endParaRPr lang="en-US"/>
            </a:p>
          </p:txBody>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TextBox 31"/>
          <p:cNvSpPr txBox="1"/>
          <p:nvPr/>
        </p:nvSpPr>
        <p:spPr>
          <a:xfrm>
            <a:off x="2986667" y="1698193"/>
            <a:ext cx="8437330" cy="1228725"/>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E89E0D"/>
                </a:solidFill>
                <a:latin typeface="Now Bold"/>
              </a:rPr>
              <a:t>OVERVIEW</a:t>
            </a:r>
          </a:p>
        </p:txBody>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Probelm Statement</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34" name="TextBox 34"/>
          <p:cNvSpPr txBox="1"/>
          <p:nvPr/>
        </p:nvSpPr>
        <p:spPr>
          <a:xfrm>
            <a:off x="5991861"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Data Analysis</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6" name="TextBox 36"/>
          <p:cNvSpPr txBox="1"/>
          <p:nvPr/>
        </p:nvSpPr>
        <p:spPr>
          <a:xfrm>
            <a:off x="3133964"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Quarter</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38" name="TextBox 38"/>
          <p:cNvSpPr txBox="1"/>
          <p:nvPr/>
        </p:nvSpPr>
        <p:spPr>
          <a:xfrm>
            <a:off x="5991861"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Next Project</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05</a:t>
            </a:r>
          </a:p>
        </p:txBody>
      </p:sp>
      <p:sp>
        <p:nvSpPr>
          <p:cNvPr id="40" name="TextBox 40"/>
          <p:cNvSpPr txBox="1"/>
          <p:nvPr/>
        </p:nvSpPr>
        <p:spPr>
          <a:xfrm>
            <a:off x="8852572"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Business Value</a:t>
            </a: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42" name="TextBox 42"/>
          <p:cNvSpPr txBox="1"/>
          <p:nvPr/>
        </p:nvSpPr>
        <p:spPr>
          <a:xfrm>
            <a:off x="8852572"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Strategy</a:t>
            </a: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D1FB"/>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US"/>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8" name="TextBox 8"/>
          <p:cNvSpPr txBox="1"/>
          <p:nvPr/>
        </p:nvSpPr>
        <p:spPr>
          <a:xfrm>
            <a:off x="7910603" y="1337586"/>
            <a:ext cx="9879016" cy="857250"/>
          </a:xfrm>
          <a:prstGeom prst="rect">
            <a:avLst/>
          </a:prstGeom>
        </p:spPr>
        <p:txBody>
          <a:bodyPr lIns="0" tIns="0" rIns="0" bIns="0" rtlCol="0" anchor="t">
            <a:spAutoFit/>
          </a:bodyPr>
          <a:lstStyle/>
          <a:p>
            <a:pPr marL="0" lvl="0" indent="0" algn="l">
              <a:lnSpc>
                <a:spcPts val="6799"/>
              </a:lnSpc>
              <a:spcBef>
                <a:spcPct val="0"/>
              </a:spcBef>
            </a:pPr>
            <a:r>
              <a:rPr lang="en-US" sz="5666">
                <a:solidFill>
                  <a:srgbClr val="E89E0D"/>
                </a:solidFill>
                <a:latin typeface="Celandine"/>
              </a:rPr>
              <a:t>PROBLEM STATEMENT</a:t>
            </a:r>
          </a:p>
        </p:txBody>
      </p:sp>
      <p:sp>
        <p:nvSpPr>
          <p:cNvPr id="9" name="Freeform 9"/>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0" name="Group 10"/>
          <p:cNvGrpSpPr/>
          <p:nvPr/>
        </p:nvGrpSpPr>
        <p:grpSpPr>
          <a:xfrm>
            <a:off x="5520658" y="5182483"/>
            <a:ext cx="1142373" cy="114237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3" name="Freeform 13"/>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4" name="Group 14"/>
          <p:cNvGrpSpPr/>
          <p:nvPr/>
        </p:nvGrpSpPr>
        <p:grpSpPr>
          <a:xfrm>
            <a:off x="5520658" y="7125268"/>
            <a:ext cx="1142373" cy="114237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7" name="Freeform 17"/>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TextBox 18"/>
          <p:cNvSpPr txBox="1"/>
          <p:nvPr/>
        </p:nvSpPr>
        <p:spPr>
          <a:xfrm>
            <a:off x="6663031" y="3763591"/>
            <a:ext cx="11126588" cy="5534813"/>
          </a:xfrm>
          <a:prstGeom prst="rect">
            <a:avLst/>
          </a:prstGeom>
        </p:spPr>
        <p:txBody>
          <a:bodyPr lIns="0" tIns="0" rIns="0" bIns="0" rtlCol="0" anchor="t">
            <a:spAutoFit/>
          </a:bodyPr>
          <a:lstStyle/>
          <a:p>
            <a:pPr algn="just">
              <a:lnSpc>
                <a:spcPts val="3977"/>
              </a:lnSpc>
              <a:spcBef>
                <a:spcPct val="0"/>
              </a:spcBef>
            </a:pPr>
            <a:r>
              <a:rPr lang="en-US" sz="2882">
                <a:solidFill>
                  <a:srgbClr val="000000"/>
                </a:solidFill>
                <a:latin typeface="DM Sans Bold"/>
              </a:rPr>
              <a:t>The existing recommendation system fails to prioritize customer needs by not adequately considering their personal preferences and interests. This oversight results in significant customer dissatisfaction and reduced engagement. Consequently, it diminishes the overall lifetime value of our customer relationships, impacting long-term loyalty and revenue growth. To enhance customer experience and maximize the lifetime value, it is crucial to develop a recommendation system that accurately reflects individual customer preferences and delivers personalized, relevant solutions.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739304" y="416690"/>
            <a:ext cx="9120246" cy="9453620"/>
            <a:chOff x="0" y="0"/>
            <a:chExt cx="3461888" cy="3588431"/>
          </a:xfrm>
        </p:grpSpPr>
        <p:sp>
          <p:nvSpPr>
            <p:cNvPr id="4" name="Freeform 4"/>
            <p:cNvSpPr/>
            <p:nvPr/>
          </p:nvSpPr>
          <p:spPr>
            <a:xfrm>
              <a:off x="0" y="0"/>
              <a:ext cx="3461888" cy="3588431"/>
            </a:xfrm>
            <a:custGeom>
              <a:avLst/>
              <a:gdLst/>
              <a:ahLst/>
              <a:cxnLst/>
              <a:rect l="l" t="t" r="r" b="b"/>
              <a:pathLst>
                <a:path w="3461888" h="3588431">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txBody>
            <a:bodyPr/>
            <a:lstStyle/>
            <a:p>
              <a:endParaRPr lang="en-US"/>
            </a:p>
          </p:txBody>
        </p:sp>
        <p:sp>
          <p:nvSpPr>
            <p:cNvPr id="5" name="TextBox 5"/>
            <p:cNvSpPr txBox="1"/>
            <p:nvPr/>
          </p:nvSpPr>
          <p:spPr>
            <a:xfrm>
              <a:off x="0" y="-38100"/>
              <a:ext cx="3461888" cy="3626531"/>
            </a:xfrm>
            <a:prstGeom prst="rect">
              <a:avLst/>
            </a:prstGeom>
          </p:spPr>
          <p:txBody>
            <a:bodyPr lIns="50800" tIns="50800" rIns="50800" bIns="50800" rtlCol="0" anchor="ctr"/>
            <a:lstStyle/>
            <a:p>
              <a:pPr algn="ctr">
                <a:lnSpc>
                  <a:spcPts val="3483"/>
                </a:lnSpc>
              </a:pPr>
              <a:endParaRPr/>
            </a:p>
          </p:txBody>
        </p:sp>
      </p:grpSp>
      <p:sp>
        <p:nvSpPr>
          <p:cNvPr id="6" name="Freeform 6"/>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325237" y="416690"/>
            <a:ext cx="8237873" cy="9113421"/>
          </a:xfrm>
          <a:custGeom>
            <a:avLst/>
            <a:gdLst/>
            <a:ahLst/>
            <a:cxnLst/>
            <a:rect l="l" t="t" r="r" b="b"/>
            <a:pathLst>
              <a:path w="8237873" h="9113421">
                <a:moveTo>
                  <a:pt x="0" y="0"/>
                </a:moveTo>
                <a:lnTo>
                  <a:pt x="8237873" y="0"/>
                </a:lnTo>
                <a:lnTo>
                  <a:pt x="8237873" y="9113421"/>
                </a:lnTo>
                <a:lnTo>
                  <a:pt x="0" y="9113421"/>
                </a:lnTo>
                <a:lnTo>
                  <a:pt x="0" y="0"/>
                </a:lnTo>
                <a:close/>
              </a:path>
            </a:pathLst>
          </a:custGeom>
          <a:blipFill>
            <a:blip r:embed="rId4"/>
            <a:stretch>
              <a:fillRect t="-15562" b="-14018"/>
            </a:stretch>
          </a:blipFill>
        </p:spPr>
        <p:txBody>
          <a:bodyPr/>
          <a:lstStyle/>
          <a:p>
            <a:endParaRPr lang="en-US"/>
          </a:p>
        </p:txBody>
      </p:sp>
      <p:sp>
        <p:nvSpPr>
          <p:cNvPr id="8" name="TextBox 8"/>
          <p:cNvSpPr txBox="1"/>
          <p:nvPr/>
        </p:nvSpPr>
        <p:spPr>
          <a:xfrm>
            <a:off x="918118" y="2129797"/>
            <a:ext cx="6975317" cy="1971675"/>
          </a:xfrm>
          <a:prstGeom prst="rect">
            <a:avLst/>
          </a:prstGeom>
        </p:spPr>
        <p:txBody>
          <a:bodyPr lIns="0" tIns="0" rIns="0" bIns="0" rtlCol="0" anchor="t">
            <a:spAutoFit/>
          </a:bodyPr>
          <a:lstStyle/>
          <a:p>
            <a:pPr marL="0" lvl="0" indent="0" algn="l">
              <a:lnSpc>
                <a:spcPts val="7711"/>
              </a:lnSpc>
              <a:spcBef>
                <a:spcPct val="0"/>
              </a:spcBef>
            </a:pPr>
            <a:r>
              <a:rPr lang="en-US" sz="6426">
                <a:solidFill>
                  <a:srgbClr val="E89E0D"/>
                </a:solidFill>
                <a:latin typeface="Now Bold"/>
              </a:rPr>
              <a:t>User-Interaction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739304" y="416690"/>
            <a:ext cx="9120246" cy="9453620"/>
            <a:chOff x="0" y="0"/>
            <a:chExt cx="3461888" cy="3588431"/>
          </a:xfrm>
        </p:grpSpPr>
        <p:sp>
          <p:nvSpPr>
            <p:cNvPr id="4" name="Freeform 4"/>
            <p:cNvSpPr/>
            <p:nvPr/>
          </p:nvSpPr>
          <p:spPr>
            <a:xfrm>
              <a:off x="0" y="0"/>
              <a:ext cx="3461888" cy="3588431"/>
            </a:xfrm>
            <a:custGeom>
              <a:avLst/>
              <a:gdLst/>
              <a:ahLst/>
              <a:cxnLst/>
              <a:rect l="l" t="t" r="r" b="b"/>
              <a:pathLst>
                <a:path w="3461888" h="3588431">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txBody>
            <a:bodyPr/>
            <a:lstStyle/>
            <a:p>
              <a:endParaRPr lang="en-US"/>
            </a:p>
          </p:txBody>
        </p:sp>
        <p:sp>
          <p:nvSpPr>
            <p:cNvPr id="5" name="TextBox 5"/>
            <p:cNvSpPr txBox="1"/>
            <p:nvPr/>
          </p:nvSpPr>
          <p:spPr>
            <a:xfrm>
              <a:off x="0" y="-38100"/>
              <a:ext cx="3461888" cy="3626531"/>
            </a:xfrm>
            <a:prstGeom prst="rect">
              <a:avLst/>
            </a:prstGeom>
          </p:spPr>
          <p:txBody>
            <a:bodyPr lIns="50800" tIns="50800" rIns="50800" bIns="50800" rtlCol="0" anchor="ctr"/>
            <a:lstStyle/>
            <a:p>
              <a:pPr algn="ctr">
                <a:lnSpc>
                  <a:spcPts val="3483"/>
                </a:lnSpc>
              </a:pPr>
              <a:endParaRPr/>
            </a:p>
          </p:txBody>
        </p:sp>
      </p:grpSp>
      <p:sp>
        <p:nvSpPr>
          <p:cNvPr id="6" name="Freeform 6"/>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289007" y="315257"/>
            <a:ext cx="7970293" cy="9971743"/>
          </a:xfrm>
          <a:custGeom>
            <a:avLst/>
            <a:gdLst/>
            <a:ahLst/>
            <a:cxnLst/>
            <a:rect l="l" t="t" r="r" b="b"/>
            <a:pathLst>
              <a:path w="7970293" h="9971743">
                <a:moveTo>
                  <a:pt x="0" y="0"/>
                </a:moveTo>
                <a:lnTo>
                  <a:pt x="7970293" y="0"/>
                </a:lnTo>
                <a:lnTo>
                  <a:pt x="7970293" y="9971743"/>
                </a:lnTo>
                <a:lnTo>
                  <a:pt x="0" y="9971743"/>
                </a:lnTo>
                <a:lnTo>
                  <a:pt x="0" y="0"/>
                </a:lnTo>
                <a:close/>
              </a:path>
            </a:pathLst>
          </a:custGeom>
          <a:blipFill>
            <a:blip r:embed="rId4"/>
            <a:stretch>
              <a:fillRect t="-6486" b="-11339"/>
            </a:stretch>
          </a:blipFill>
        </p:spPr>
        <p:txBody>
          <a:bodyPr/>
          <a:lstStyle/>
          <a:p>
            <a:endParaRPr lang="en-US"/>
          </a:p>
        </p:txBody>
      </p:sp>
      <p:sp>
        <p:nvSpPr>
          <p:cNvPr id="8" name="TextBox 8"/>
          <p:cNvSpPr txBox="1"/>
          <p:nvPr/>
        </p:nvSpPr>
        <p:spPr>
          <a:xfrm>
            <a:off x="918118" y="2129797"/>
            <a:ext cx="6975317" cy="1971675"/>
          </a:xfrm>
          <a:prstGeom prst="rect">
            <a:avLst/>
          </a:prstGeom>
        </p:spPr>
        <p:txBody>
          <a:bodyPr lIns="0" tIns="0" rIns="0" bIns="0" rtlCol="0" anchor="t">
            <a:spAutoFit/>
          </a:bodyPr>
          <a:lstStyle/>
          <a:p>
            <a:pPr marL="0" lvl="0" indent="0" algn="l">
              <a:lnSpc>
                <a:spcPts val="7711"/>
              </a:lnSpc>
              <a:spcBef>
                <a:spcPct val="0"/>
              </a:spcBef>
            </a:pPr>
            <a:r>
              <a:rPr lang="en-US" sz="6426">
                <a:solidFill>
                  <a:srgbClr val="E89E0D"/>
                </a:solidFill>
                <a:latin typeface="Now Bold"/>
              </a:rPr>
              <a:t>User -Service Ranked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956270" y="2567106"/>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txBody>
            <a:bodyPr/>
            <a:lstStyle/>
            <a:p>
              <a:endParaRPr lang="en-US"/>
            </a:p>
          </p:txBody>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350263" y="3521901"/>
            <a:ext cx="3238670" cy="1607289"/>
          </a:xfrm>
          <a:prstGeom prst="rect">
            <a:avLst/>
          </a:prstGeom>
        </p:spPr>
        <p:txBody>
          <a:bodyPr lIns="0" tIns="0" rIns="0" bIns="0" rtlCol="0" anchor="t">
            <a:spAutoFit/>
          </a:bodyPr>
          <a:lstStyle/>
          <a:p>
            <a:pPr marL="0" lvl="0" indent="0" algn="ctr">
              <a:lnSpc>
                <a:spcPts val="12506"/>
              </a:lnSpc>
              <a:spcBef>
                <a:spcPct val="0"/>
              </a:spcBef>
            </a:pPr>
            <a:r>
              <a:rPr lang="en-US" sz="10421" u="none" strike="noStrike">
                <a:solidFill>
                  <a:srgbClr val="E89E0D"/>
                </a:solidFill>
                <a:latin typeface="Now Bold"/>
              </a:rPr>
              <a:t>80</a:t>
            </a:r>
          </a:p>
        </p:txBody>
      </p:sp>
      <p:pic>
        <p:nvPicPr>
          <p:cNvPr id="7" name="Picture 7"/>
          <p:cNvPicPr>
            <a:picLocks noChangeAspect="1"/>
          </p:cNvPicPr>
          <p:nvPr/>
        </p:nvPicPr>
        <p:blipFill>
          <a:blip r:embed="rId5"/>
          <a:stretch>
            <a:fillRect/>
          </a:stretch>
        </p:blipFill>
        <p:spPr>
          <a:xfrm>
            <a:off x="2185774" y="4818113"/>
            <a:ext cx="3567648" cy="1100388"/>
          </a:xfrm>
          <a:prstGeom prst="rect">
            <a:avLst/>
          </a:prstGeom>
        </p:spPr>
      </p:pic>
      <p:sp>
        <p:nvSpPr>
          <p:cNvPr id="8" name="TextBox 8"/>
          <p:cNvSpPr txBox="1"/>
          <p:nvPr/>
        </p:nvSpPr>
        <p:spPr>
          <a:xfrm>
            <a:off x="2350263" y="6676562"/>
            <a:ext cx="3238670" cy="1609725"/>
          </a:xfrm>
          <a:prstGeom prst="rect">
            <a:avLst/>
          </a:prstGeom>
        </p:spPr>
        <p:txBody>
          <a:bodyPr lIns="0" tIns="0" rIns="0" bIns="0" rtlCol="0" anchor="t">
            <a:spAutoFit/>
          </a:bodyPr>
          <a:lstStyle/>
          <a:p>
            <a:pPr marL="0" lvl="0" indent="0" algn="ctr">
              <a:lnSpc>
                <a:spcPts val="12506"/>
              </a:lnSpc>
              <a:spcBef>
                <a:spcPct val="0"/>
              </a:spcBef>
            </a:pPr>
            <a:r>
              <a:rPr lang="en-US" sz="10421">
                <a:solidFill>
                  <a:srgbClr val="E89E0D"/>
                </a:solidFill>
                <a:latin typeface="Now Bold"/>
              </a:rPr>
              <a:t>20</a:t>
            </a:r>
            <a:r>
              <a:rPr lang="en-US" sz="10421" u="none" strike="noStrike">
                <a:solidFill>
                  <a:srgbClr val="E89E0D"/>
                </a:solidFill>
                <a:latin typeface="Now Bold"/>
              </a:rPr>
              <a:t>%</a:t>
            </a:r>
          </a:p>
        </p:txBody>
      </p:sp>
      <p:pic>
        <p:nvPicPr>
          <p:cNvPr id="9" name="Picture 9"/>
          <p:cNvPicPr>
            <a:picLocks noChangeAspect="1"/>
          </p:cNvPicPr>
          <p:nvPr/>
        </p:nvPicPr>
        <p:blipFill>
          <a:blip r:embed="rId6"/>
          <a:stretch>
            <a:fillRect/>
          </a:stretch>
        </p:blipFill>
        <p:spPr>
          <a:xfrm>
            <a:off x="2185774" y="7972773"/>
            <a:ext cx="3567648" cy="1100388"/>
          </a:xfrm>
          <a:prstGeom prst="rect">
            <a:avLst/>
          </a:prstGeom>
        </p:spPr>
      </p:pic>
      <p:grpSp>
        <p:nvGrpSpPr>
          <p:cNvPr id="10" name="Group 10"/>
          <p:cNvGrpSpPr/>
          <p:nvPr/>
        </p:nvGrpSpPr>
        <p:grpSpPr>
          <a:xfrm>
            <a:off x="-1543050" y="-54747"/>
            <a:ext cx="2760734" cy="10341747"/>
            <a:chOff x="0" y="0"/>
            <a:chExt cx="727107" cy="2723752"/>
          </a:xfrm>
        </p:grpSpPr>
        <p:sp>
          <p:nvSpPr>
            <p:cNvPr id="11" name="Freeform 11"/>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E89E0D"/>
            </a:solidFill>
          </p:spPr>
          <p:txBody>
            <a:bodyPr/>
            <a:lstStyle/>
            <a:p>
              <a:endParaRPr lang="en-US"/>
            </a:p>
          </p:txBody>
        </p:sp>
        <p:sp>
          <p:nvSpPr>
            <p:cNvPr id="12" name="TextBox 12"/>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3" name="TextBox 13"/>
          <p:cNvSpPr txBox="1"/>
          <p:nvPr/>
        </p:nvSpPr>
        <p:spPr>
          <a:xfrm>
            <a:off x="2808072" y="1028700"/>
            <a:ext cx="14050630" cy="1009650"/>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00CADC"/>
                </a:solidFill>
                <a:latin typeface="Now Bold"/>
              </a:rPr>
              <a:t>STATISTICS ON  A DASH 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124</Words>
  <Application>Microsoft Office PowerPoint</Application>
  <PresentationFormat>Custom</PresentationFormat>
  <Paragraphs>23</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DM Sans Bold</vt:lpstr>
      <vt:lpstr>Calibri</vt:lpstr>
      <vt:lpstr>Arial</vt:lpstr>
      <vt:lpstr>DM Sans Italics</vt:lpstr>
      <vt:lpstr>Celandine</vt:lpstr>
      <vt:lpstr>Now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Lalelani Nene</cp:lastModifiedBy>
  <cp:revision>2</cp:revision>
  <dcterms:created xsi:type="dcterms:W3CDTF">2006-08-16T00:00:00Z</dcterms:created>
  <dcterms:modified xsi:type="dcterms:W3CDTF">2024-05-27T23:13:15Z</dcterms:modified>
  <dc:identifier>DAGF-7jewG0</dc:identifier>
</cp:coreProperties>
</file>